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6"/>
  </p:notesMasterIdLst>
  <p:sldIdLst>
    <p:sldId id="859" r:id="rId3"/>
    <p:sldId id="860" r:id="rId4"/>
    <p:sldId id="861" r:id="rId5"/>
    <p:sldId id="862" r:id="rId7"/>
    <p:sldId id="863" r:id="rId8"/>
    <p:sldId id="864" r:id="rId9"/>
    <p:sldId id="865" r:id="rId10"/>
    <p:sldId id="866" r:id="rId11"/>
    <p:sldId id="867" r:id="rId12"/>
    <p:sldId id="868" r:id="rId13"/>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5226" autoAdjust="0"/>
  </p:normalViewPr>
  <p:slideViewPr>
    <p:cSldViewPr showGuides="1">
      <p:cViewPr varScale="1">
        <p:scale>
          <a:sx n="82" d="100"/>
          <a:sy n="82" d="100"/>
        </p:scale>
        <p:origin x="648" y="8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notesMaster" Target="notesMasters/notesMaster1.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6" Type="http://schemas.openxmlformats.org/officeDocument/2006/relationships/tableStyles" Target="tableStyles.xml"/><Relationship Id="rId15" Type="http://schemas.openxmlformats.org/officeDocument/2006/relationships/viewProps" Target="viewProps.xml"/><Relationship Id="rId14" Type="http://schemas.openxmlformats.org/officeDocument/2006/relationships/presProps" Target="presProps.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6DA6677A-7160-4083-9553-F35DCC12160A}"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5160"/>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9.png"/><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第一部分   基础过关篇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基础训练  </a:t>
            </a:r>
            <a:r>
              <a:rPr lang="en-US" altLang="zh-CN" sz="4800" b="0" dirty="0" smtClean="0">
                <a:solidFill>
                  <a:srgbClr val="000000"/>
                </a:solidFill>
                <a:latin typeface="+mj-lt"/>
                <a:ea typeface="微软雅黑" panose="020B0503020204020204" pitchFamily="34" charset="-122"/>
                <a:cs typeface="微软雅黑" panose="020B0503020204020204" pitchFamily="34" charset="-122"/>
              </a:rPr>
              <a:t>4</a:t>
            </a:r>
            <a:endParaRPr lang="zh-CN" altLang="en-US" sz="4800" b="0" dirty="0">
              <a:solidFill>
                <a:srgbClr val="000000"/>
              </a:solidFill>
              <a:latin typeface="+mj-lt"/>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99871"/>
            <a:ext cx="11485848" cy="1754326"/>
          </a:xfrm>
        </p:spPr>
        <p:txBody>
          <a:bodyPr/>
          <a:lstStyle/>
          <a:p>
            <a:pPr hangingPunct="0">
              <a:spcAft>
                <a:spcPts val="0"/>
              </a:spcAft>
              <a:tabLst>
                <a:tab pos="4049395" algn="l"/>
                <a:tab pos="5019675" algn="l"/>
                <a:tab pos="7289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passage is mainly about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4515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who discovered salt	B. when we made salt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4515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where salt comes from	D. how much salt we need</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1918742" y="1443868"/>
            <a:ext cx="3498086" cy="423074"/>
          </a:xfrm>
          <a:prstGeom prst="rect">
            <a:avLst/>
          </a:prstGeom>
        </p:spPr>
      </p:pic>
      <p:sp>
        <p:nvSpPr>
          <p:cNvPr id="5" name="矩形 4"/>
          <p:cNvSpPr/>
          <p:nvPr/>
        </p:nvSpPr>
        <p:spPr>
          <a:xfrm>
            <a:off x="858500" y="1392898"/>
            <a:ext cx="407484" cy="461665"/>
          </a:xfrm>
          <a:prstGeom prst="rect">
            <a:avLst/>
          </a:prstGeom>
        </p:spPr>
        <p:txBody>
          <a:bodyPr wrap="none">
            <a:spAutoFit/>
          </a:bodyPr>
          <a:lstStyle/>
          <a:p>
            <a:r>
              <a:rPr lang="en-US" altLang="zh-CN" sz="2400" dirty="0"/>
              <a:t>C</a:t>
            </a:r>
            <a:endParaRPr lang="zh-CN" altLang="en-US" dirty="0"/>
          </a:p>
        </p:txBody>
      </p:sp>
      <p:sp>
        <p:nvSpPr>
          <p:cNvPr id="6" name="内容占位符 1"/>
          <p:cNvSpPr txBox="1"/>
          <p:nvPr/>
        </p:nvSpPr>
        <p:spPr bwMode="auto">
          <a:xfrm>
            <a:off x="360854" y="2962081"/>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主旨大意题。本文主要介绍了过去和现在盐是从哪里获得的。故选</a:t>
            </a:r>
            <a:r>
              <a:rPr lang="en-US" altLang="zh-CN" b="1" smtClean="0">
                <a:solidFill>
                  <a:srgbClr val="FF0000"/>
                </a:solidFill>
                <a:latin typeface="Times New Roman" panose="02020603050405020304" pitchFamily="18" charset="0"/>
                <a:ea typeface="宋体" panose="02010600030101010101" pitchFamily="2" charset="-122"/>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7" name="内容占位符 1"/>
          <p:cNvSpPr txBox="1"/>
          <p:nvPr/>
        </p:nvSpPr>
        <p:spPr bwMode="auto">
          <a:xfrm>
            <a:off x="358630" y="3753877"/>
            <a:ext cx="11485848" cy="923330"/>
          </a:xfrm>
          <a:prstGeom prst="rect">
            <a:avLst/>
          </a:prstGeom>
          <a:solidFill>
            <a:srgbClr val="E8F6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endParaRPr lang="en-US" altLang="zh-CN" sz="1200" b="1" dirty="0" smtClean="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smtClean="0">
                <a:latin typeface="Times New Roman" panose="02020603050405020304" pitchFamily="18" charset="0"/>
                <a:ea typeface="宋体" panose="02010600030101010101" pitchFamily="2" charset="-122"/>
                <a:cs typeface="Times New Roman" panose="02020603050405020304" pitchFamily="18" charset="0"/>
              </a:rPr>
              <a:t>To </a:t>
            </a:r>
            <a:r>
              <a:rPr lang="en-US" altLang="zh-CN" b="1" dirty="0">
                <a:latin typeface="Times New Roman" panose="02020603050405020304" pitchFamily="18" charset="0"/>
                <a:ea typeface="宋体" panose="02010600030101010101" pitchFamily="2" charset="-122"/>
                <a:cs typeface="Times New Roman" panose="02020603050405020304" pitchFamily="18" charset="0"/>
              </a:rPr>
              <a:t>get salt from salt </a:t>
            </a:r>
            <a:r>
              <a:rPr lang="en-US" altLang="zh-CN" b="1" dirty="0" err="1">
                <a:latin typeface="Times New Roman" panose="02020603050405020304" pitchFamily="18" charset="0"/>
                <a:ea typeface="宋体" panose="02010600030101010101" pitchFamily="2" charset="-122"/>
                <a:cs typeface="Times New Roman" panose="02020603050405020304" pitchFamily="18" charset="0"/>
              </a:rPr>
              <a:t>wells,people</a:t>
            </a:r>
            <a:r>
              <a:rPr lang="en-US" altLang="zh-CN" b="1" dirty="0">
                <a:latin typeface="Times New Roman" panose="02020603050405020304" pitchFamily="18" charset="0"/>
                <a:ea typeface="宋体" panose="02010600030101010101" pitchFamily="2" charset="-122"/>
                <a:cs typeface="Times New Roman" panose="02020603050405020304" pitchFamily="18" charset="0"/>
              </a:rPr>
              <a:t> put two pipes into the ground</a:t>
            </a:r>
            <a:r>
              <a:rPr lang="en-US" altLang="zh-CN" b="1" dirty="0">
                <a:latin typeface="宋体" panose="02010600030101010101" pitchFamily="2" charset="-122"/>
                <a:ea typeface="宋体" panose="02010600030101010101" pitchFamily="2" charset="-122"/>
                <a:cs typeface="Times New Roman" panose="02020603050405020304" pitchFamily="18" charset="0"/>
              </a:rPr>
              <a:t>.</a:t>
            </a:r>
            <a:endParaRPr lang="zh-CN" altLang="zh-CN" sz="900" dirty="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图片 7"/>
          <p:cNvPicPr>
            <a:picLocks noChangeAspect="1"/>
          </p:cNvPicPr>
          <p:nvPr/>
        </p:nvPicPr>
        <p:blipFill>
          <a:blip r:embed="rId2"/>
          <a:stretch>
            <a:fillRect/>
          </a:stretch>
        </p:blipFill>
        <p:spPr>
          <a:xfrm>
            <a:off x="358630" y="3661794"/>
            <a:ext cx="1897946" cy="430129"/>
          </a:xfrm>
          <a:prstGeom prst="rect">
            <a:avLst/>
          </a:prstGeom>
        </p:spPr>
      </p:pic>
      <p:pic>
        <p:nvPicPr>
          <p:cNvPr id="9" name="译文.eps" descr="id:2147486824;FounderCES"/>
          <p:cNvPicPr/>
          <p:nvPr/>
        </p:nvPicPr>
        <p:blipFill>
          <a:blip r:embed="rId3"/>
          <a:stretch>
            <a:fillRect/>
          </a:stretch>
        </p:blipFill>
        <p:spPr>
          <a:xfrm>
            <a:off x="375423" y="4870632"/>
            <a:ext cx="932180" cy="287655"/>
          </a:xfrm>
          <a:prstGeom prst="rect">
            <a:avLst/>
          </a:prstGeom>
        </p:spPr>
      </p:pic>
      <p:pic>
        <p:nvPicPr>
          <p:cNvPr id="10" name="分析.eps" descr="id:2147486831;FounderCES"/>
          <p:cNvPicPr/>
          <p:nvPr/>
        </p:nvPicPr>
        <p:blipFill>
          <a:blip r:embed="rId4"/>
          <a:stretch>
            <a:fillRect/>
          </a:stretch>
        </p:blipFill>
        <p:spPr>
          <a:xfrm>
            <a:off x="375423" y="5457791"/>
            <a:ext cx="932180" cy="287655"/>
          </a:xfrm>
          <a:prstGeom prst="rect">
            <a:avLst/>
          </a:prstGeom>
        </p:spPr>
      </p:pic>
      <p:sp>
        <p:nvSpPr>
          <p:cNvPr id="11" name="内容占位符 1"/>
          <p:cNvSpPr txBox="1"/>
          <p:nvPr/>
        </p:nvSpPr>
        <p:spPr bwMode="auto">
          <a:xfrm>
            <a:off x="360854" y="4692708"/>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latin typeface="Times New Roman" panose="02020603050405020304" pitchFamily="18" charset="0"/>
                <a:ea typeface="楷体" panose="02010609060101010101" pitchFamily="49" charset="-122"/>
                <a:cs typeface="Times New Roman" panose="02020603050405020304" pitchFamily="18" charset="0"/>
              </a:rPr>
              <a:t>为了从盐井中提取盐</a:t>
            </a:r>
            <a:r>
              <a:rPr lang="zh-CN" altLang="zh-CN" b="1" smtClean="0">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latin typeface="Times New Roman" panose="02020603050405020304" pitchFamily="18" charset="0"/>
                <a:ea typeface="楷体" panose="02010609060101010101" pitchFamily="49" charset="-122"/>
                <a:cs typeface="Times New Roman" panose="02020603050405020304" pitchFamily="18" charset="0"/>
              </a:rPr>
              <a:t>人们会将两根管道插入地下。</a:t>
            </a:r>
            <a:endParaRPr lang="zh-CN" altLang="en-US" dirty="0"/>
          </a:p>
        </p:txBody>
      </p:sp>
      <p:sp>
        <p:nvSpPr>
          <p:cNvPr id="12" name="内容占位符 1"/>
          <p:cNvSpPr txBox="1"/>
          <p:nvPr/>
        </p:nvSpPr>
        <p:spPr bwMode="auto">
          <a:xfrm>
            <a:off x="360854" y="5229016"/>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latin typeface="Times New Roman" panose="02020603050405020304" pitchFamily="18" charset="0"/>
                <a:ea typeface="宋体" panose="02010600030101010101" pitchFamily="2" charset="-122"/>
                <a:cs typeface="Times New Roman" panose="02020603050405020304" pitchFamily="18" charset="0"/>
              </a:rPr>
              <a:t>本句中不定式短语</a:t>
            </a:r>
            <a:r>
              <a:rPr lang="en-US" altLang="zh-CN" b="1" dirty="0" smtClean="0">
                <a:latin typeface="Times New Roman" panose="02020603050405020304" pitchFamily="18" charset="0"/>
                <a:ea typeface="宋体" panose="02010600030101010101" pitchFamily="2" charset="-122"/>
              </a:rPr>
              <a:t>To get salt from salt wells</a:t>
            </a:r>
            <a:r>
              <a:rPr lang="zh-CN" altLang="zh-CN" b="1" dirty="0" smtClean="0">
                <a:latin typeface="Times New Roman" panose="02020603050405020304" pitchFamily="18" charset="0"/>
                <a:ea typeface="宋体" panose="02010600030101010101" pitchFamily="2" charset="-122"/>
                <a:cs typeface="Times New Roman" panose="02020603050405020304" pitchFamily="18" charset="0"/>
              </a:rPr>
              <a:t>作目的状语。</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1">
                                            <p:txEl>
                                              <p:pRg st="0" end="0"/>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bldLvl="0" animBg="1"/>
      <p:bldP spid="11" grpId="0" build="p"/>
      <p:bldP spid="1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708920"/>
            <a:ext cx="11485848" cy="576248"/>
          </a:xfrm>
        </p:spPr>
        <p:txBody>
          <a:bodyPr/>
          <a:lstStyle/>
          <a:p>
            <a:r>
              <a:rPr lang="en-US" altLang="zh-CN" b="1" dirty="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介绍了过去和现在盐是从哪里获得的。</a:t>
            </a:r>
            <a:endParaRPr lang="zh-CN" altLang="en-US" dirty="0"/>
          </a:p>
        </p:txBody>
      </p:sp>
      <p:pic>
        <p:nvPicPr>
          <p:cNvPr id="3" name="图片 2"/>
          <p:cNvPicPr>
            <a:picLocks noChangeAspect="1"/>
          </p:cNvPicPr>
          <p:nvPr/>
        </p:nvPicPr>
        <p:blipFill>
          <a:blip r:embed="rId1"/>
          <a:stretch>
            <a:fillRect/>
          </a:stretch>
        </p:blipFill>
        <p:spPr>
          <a:xfrm>
            <a:off x="558627" y="1268760"/>
            <a:ext cx="11073159" cy="1377479"/>
          </a:xfrm>
          <a:prstGeom prst="rect">
            <a:avLst/>
          </a:prstGeom>
        </p:spPr>
      </p:pic>
      <p:pic>
        <p:nvPicPr>
          <p:cNvPr id="4" name="语篇导航-DA.eps" descr="id:2147486385;FounderCES"/>
          <p:cNvPicPr/>
          <p:nvPr/>
        </p:nvPicPr>
        <p:blipFill>
          <a:blip r:embed="rId2"/>
          <a:stretch>
            <a:fillRect/>
          </a:stretch>
        </p:blipFill>
        <p:spPr>
          <a:xfrm>
            <a:off x="577736" y="2780928"/>
            <a:ext cx="1917070" cy="468115"/>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15610"/>
          </a:xfrm>
        </p:spPr>
        <p:txBody>
          <a:bodyPr/>
          <a:lstStyle/>
          <a:p>
            <a:pPr indent="609600">
              <a:spcAft>
                <a:spcPts val="0"/>
              </a:spcAft>
              <a:tabLst>
                <a:tab pos="4050665" algn="l"/>
                <a:tab pos="7291070" algn="l"/>
              </a:tabLst>
            </a:pPr>
            <a:r>
              <a:rPr lang="en-US" altLang="zh-CN" sz="23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Salt has always been important to people. In the </a:t>
            </a:r>
            <a:r>
              <a:rPr lang="en-US" altLang="zh-CN" sz="235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past, it</a:t>
            </a:r>
            <a:r>
              <a:rPr lang="en-US" altLang="zh-CN" sz="23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was as valuable as gold. Over the </a:t>
            </a:r>
            <a:r>
              <a:rPr lang="en-US" altLang="zh-CN" sz="235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years, people</a:t>
            </a:r>
            <a:r>
              <a:rPr lang="en-US" altLang="zh-CN" sz="23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discovered different ways to get salt. Some early people got salt from rocks. In other </a:t>
            </a:r>
            <a:r>
              <a:rPr lang="en-US" altLang="zh-CN" sz="235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places, people</a:t>
            </a:r>
            <a:r>
              <a:rPr lang="en-US" altLang="zh-CN" sz="23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got salt from the sea. They took sea water and put it in the sun. After a long </a:t>
            </a:r>
            <a:r>
              <a:rPr lang="en-US" altLang="zh-CN" sz="235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 the</a:t>
            </a:r>
            <a:r>
              <a:rPr lang="en-US" altLang="zh-CN" sz="23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water dried up. Then people could get salt.</a:t>
            </a:r>
            <a:endParaRPr lang="zh-CN" altLang="zh-CN" sz="23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a:spcAft>
                <a:spcPts val="0"/>
              </a:spcAft>
              <a:tabLst>
                <a:tab pos="4050665" algn="l"/>
                <a:tab pos="7291070" algn="l"/>
              </a:tabLst>
            </a:pPr>
            <a:r>
              <a:rPr lang="en-US" altLang="zh-CN" sz="235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Today, people</a:t>
            </a:r>
            <a:r>
              <a:rPr lang="en-US" altLang="zh-CN" sz="23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still get salt from the sea. But most salt comes from salt mines and salt wells. How do people get salt from salt mines?</a:t>
            </a:r>
            <a:r>
              <a:rPr lang="en-US" altLang="zh-CN" sz="23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dig deep into the ground for it. To get salt from salt </a:t>
            </a:r>
            <a:r>
              <a:rPr lang="en-US" altLang="zh-CN" sz="235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wells, people</a:t>
            </a:r>
            <a:r>
              <a:rPr lang="en-US" altLang="zh-CN" sz="23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put two pipes into the ground. Water is sent down through one of the pipes. And the water is mixed with the salt in salt wells. It makes salt water. Then the salt water is pushed up through the other pipe. </a:t>
            </a:r>
            <a:r>
              <a:rPr lang="en-US" altLang="zh-CN" sz="235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Later, the</a:t>
            </a:r>
            <a:r>
              <a:rPr lang="en-US" altLang="zh-CN" sz="23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salt is taken out of the salt water.</a:t>
            </a:r>
            <a:endParaRPr lang="zh-CN" altLang="zh-CN" sz="23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a:spcAft>
                <a:spcPts val="0"/>
              </a:spcAft>
              <a:tabLst>
                <a:tab pos="4050665" algn="l"/>
                <a:tab pos="7291070" algn="l"/>
              </a:tabLst>
            </a:pPr>
            <a:r>
              <a:rPr lang="en-US" altLang="zh-CN" sz="23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 once worked hard to find and make salt. </a:t>
            </a:r>
            <a:r>
              <a:rPr lang="en-US" altLang="zh-CN" sz="235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Now, people</a:t>
            </a:r>
            <a:r>
              <a:rPr lang="en-US" altLang="zh-CN" sz="23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can buy it at any food store.</a:t>
            </a:r>
            <a:endParaRPr lang="zh-CN" altLang="zh-CN" sz="23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16832"/>
            <a:ext cx="11485848" cy="1753235"/>
          </a:xfrm>
        </p:spPr>
        <p:txBody>
          <a:bodyPr/>
          <a:lstStyle/>
          <a:p>
            <a:pPr hangingPunct="0">
              <a:spcAft>
                <a:spcPts val="0"/>
              </a:spcAft>
              <a:tabLst>
                <a:tab pos="4050665"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early people got salt from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marL="457200" indent="-457200" hangingPunct="0">
              <a:spcAft>
                <a:spcPts val="0"/>
              </a:spcAft>
              <a:buAutoNum type="alphaUcPeriod"/>
              <a:tabLst>
                <a:tab pos="5645150" algn="l"/>
                <a:tab pos="7289800" algn="l"/>
                <a:tab pos="978027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flowers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 fruits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45150" algn="l"/>
                <a:tab pos="7289800" algn="l"/>
                <a:tab pos="978027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trees	D. rocks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880813" y="2017363"/>
            <a:ext cx="407484" cy="461665"/>
          </a:xfrm>
          <a:prstGeom prst="rect">
            <a:avLst/>
          </a:prstGeom>
        </p:spPr>
        <p:txBody>
          <a:bodyPr wrap="none">
            <a:spAutoFit/>
          </a:bodyPr>
          <a:lstStyle/>
          <a:p>
            <a:r>
              <a:rPr lang="en-US" altLang="zh-CN" sz="2400" dirty="0"/>
              <a:t>D</a:t>
            </a:r>
            <a:endParaRPr lang="zh-CN" altLang="en-US" dirty="0"/>
          </a:p>
        </p:txBody>
      </p:sp>
      <p:sp>
        <p:nvSpPr>
          <p:cNvPr id="4" name="内容占位符 1"/>
          <p:cNvSpPr txBox="1"/>
          <p:nvPr/>
        </p:nvSpPr>
        <p:spPr bwMode="auto">
          <a:xfrm>
            <a:off x="360854" y="3563787"/>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细节理解题。根据第一段中的</a:t>
            </a:r>
            <a:r>
              <a:rPr lang="en-US" altLang="zh-CN" b="1" smtClean="0">
                <a:solidFill>
                  <a:srgbClr val="FF0000"/>
                </a:solidFill>
                <a:latin typeface="Times New Roman" panose="02020603050405020304" pitchFamily="18" charset="0"/>
                <a:ea typeface="宋体" panose="02010600030101010101" pitchFamily="2" charset="-122"/>
              </a:rPr>
              <a:t>“Some early people got salt from rocks</a:t>
            </a:r>
            <a:r>
              <a:rPr lang="en-US" altLang="zh-CN" b="1" smtClean="0">
                <a:solidFill>
                  <a:srgbClr val="FF0000"/>
                </a:solidFill>
                <a:latin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可知，一些早期的人们从岩石中获取盐。故选</a:t>
            </a:r>
            <a:r>
              <a:rPr lang="en-US" altLang="zh-CN" b="1" smtClean="0">
                <a:solidFill>
                  <a:srgbClr val="FF0000"/>
                </a:solidFill>
                <a:latin typeface="Times New Roman" panose="02020603050405020304" pitchFamily="18" charset="0"/>
                <a:ea typeface="宋体" panose="02010600030101010101" pitchFamily="2" charset="-122"/>
              </a:rPr>
              <a:t>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66200"/>
            <a:ext cx="11485848" cy="1753235"/>
          </a:xfrm>
        </p:spPr>
        <p:txBody>
          <a:bodyPr/>
          <a:lstStyle/>
          <a:p>
            <a:pPr hangingPunct="0">
              <a:spcAft>
                <a:spcPts val="0"/>
              </a:spcAft>
              <a:tabLst>
                <a:tab pos="4050665"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did people put sea water in the sun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marL="457200" indent="-457200" hangingPunct="0">
              <a:spcAft>
                <a:spcPts val="0"/>
              </a:spcAft>
              <a:buAutoNum type="alphaUcPeriod"/>
              <a:tabLst>
                <a:tab pos="5645150" algn="l"/>
                <a:tab pos="728980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get salt.	B. To catch fish.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45150" algn="l"/>
                <a:tab pos="728980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wash clothes.	D. To water crops.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880813" y="1566731"/>
            <a:ext cx="407484" cy="461665"/>
          </a:xfrm>
          <a:prstGeom prst="rect">
            <a:avLst/>
          </a:prstGeom>
        </p:spPr>
        <p:txBody>
          <a:bodyPr wrap="none">
            <a:spAutoFit/>
          </a:bodyPr>
          <a:lstStyle/>
          <a:p>
            <a:r>
              <a:rPr lang="en-US" altLang="zh-CN" sz="2400" dirty="0" smtClean="0"/>
              <a:t>A</a:t>
            </a:r>
            <a:endParaRPr lang="zh-CN" altLang="en-US" dirty="0"/>
          </a:p>
        </p:txBody>
      </p:sp>
      <p:sp>
        <p:nvSpPr>
          <p:cNvPr id="4" name="内容占位符 1"/>
          <p:cNvSpPr txBox="1"/>
          <p:nvPr/>
        </p:nvSpPr>
        <p:spPr bwMode="auto">
          <a:xfrm>
            <a:off x="360854" y="3134975"/>
            <a:ext cx="11485848" cy="2306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细节理解题。根据第一段中的</a:t>
            </a:r>
            <a:r>
              <a:rPr lang="en-US" altLang="zh-CN" b="1" smtClean="0">
                <a:solidFill>
                  <a:srgbClr val="FF0000"/>
                </a:solidFill>
                <a:latin typeface="Times New Roman" panose="02020603050405020304" pitchFamily="18" charset="0"/>
                <a:ea typeface="宋体" panose="02010600030101010101" pitchFamily="2" charset="-122"/>
              </a:rPr>
              <a:t>“In other places, people got salt from the sea</a:t>
            </a:r>
            <a:r>
              <a:rPr lang="en-US" altLang="zh-CN" b="1" smtClean="0">
                <a:solidFill>
                  <a:srgbClr val="FF0000"/>
                </a:solidFill>
                <a:latin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 They took sea water and put it in the sun</a:t>
            </a:r>
            <a:r>
              <a:rPr lang="en-US" altLang="zh-CN" b="1" smtClean="0">
                <a:solidFill>
                  <a:srgbClr val="FF0000"/>
                </a:solidFill>
                <a:latin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 After a long time, the water dried up</a:t>
            </a:r>
            <a:r>
              <a:rPr lang="en-US" altLang="zh-CN" b="1" smtClean="0">
                <a:solidFill>
                  <a:srgbClr val="FF0000"/>
                </a:solidFill>
                <a:latin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 Then people could get salt</a:t>
            </a:r>
            <a:r>
              <a:rPr lang="en-US" altLang="zh-CN" b="1" smtClean="0">
                <a:solidFill>
                  <a:srgbClr val="FF0000"/>
                </a:solidFill>
                <a:latin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可知，人们把海水放在阳光下暴晒，当水分耗尽时，就得到了盐。故选</a:t>
            </a:r>
            <a:r>
              <a:rPr lang="en-US" altLang="zh-CN" b="1" smtClean="0">
                <a:solidFill>
                  <a:srgbClr val="FF0000"/>
                </a:solidFill>
                <a:latin typeface="Times New Roman" panose="02020603050405020304" pitchFamily="18" charset="0"/>
                <a:ea typeface="宋体" panose="02010600030101010101" pitchFamily="2" charset="-122"/>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3328932"/>
            <a:ext cx="11485848" cy="1753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细节理解题。根据第二段中的</a:t>
            </a:r>
            <a:r>
              <a:rPr lang="en-US" altLang="zh-CN" b="1" smtClean="0">
                <a:solidFill>
                  <a:srgbClr val="FF0000"/>
                </a:solidFill>
                <a:latin typeface="Times New Roman" panose="02020603050405020304" pitchFamily="18" charset="0"/>
                <a:ea typeface="宋体" panose="02010600030101010101" pitchFamily="2" charset="-122"/>
              </a:rPr>
              <a:t>“How do people get salt from salt mines</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ea typeface="Times New Roman" panose="02020603050405020304" pitchFamily="18" charset="0"/>
              </a:rPr>
              <a:t> </a:t>
            </a:r>
            <a:r>
              <a:rPr lang="en-US" altLang="zh-CN" b="1" smtClean="0">
                <a:solidFill>
                  <a:srgbClr val="FF0000"/>
                </a:solidFill>
                <a:ea typeface="Times New Roman" panose="02020603050405020304" pitchFamily="18" charset="0"/>
              </a:rPr>
              <a:t>They dig deep into the ground for it</a:t>
            </a:r>
            <a:r>
              <a:rPr lang="en-US" altLang="zh-CN" b="1" smtClean="0">
                <a:solidFill>
                  <a:srgbClr val="FF0000"/>
                </a:solidFill>
                <a:latin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可知，人们是通过深入地下挖掘来从盐矿中获得盐。故选</a:t>
            </a:r>
            <a:r>
              <a:rPr lang="en-US" altLang="zh-CN" b="1" smtClean="0">
                <a:solidFill>
                  <a:srgbClr val="FF0000"/>
                </a:solidFill>
                <a:latin typeface="Times New Roman" panose="02020603050405020304" pitchFamily="18" charset="0"/>
                <a:ea typeface="宋体" panose="02010600030101010101" pitchFamily="2" charset="-122"/>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2" name="内容占位符 1"/>
          <p:cNvSpPr>
            <a:spLocks noGrp="1"/>
          </p:cNvSpPr>
          <p:nvPr>
            <p:ph idx="1"/>
          </p:nvPr>
        </p:nvSpPr>
        <p:spPr>
          <a:xfrm>
            <a:off x="360854" y="1654164"/>
            <a:ext cx="11485848" cy="1754326"/>
          </a:xfrm>
        </p:spPr>
        <p:txBody>
          <a:bodyPr/>
          <a:lstStyle/>
          <a:p>
            <a:pPr hangingPunct="0">
              <a:spcAft>
                <a:spcPts val="0"/>
              </a:spcAft>
              <a:tabLst>
                <a:tab pos="4050665"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 people get salt from salt mines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49395" algn="l"/>
                <a:tab pos="5565775"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By mixing sand with gold.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By digging deep into the ground.</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49395" algn="l"/>
                <a:tab pos="5565775"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By putting oil on rocks.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By throwing stones into the sea.</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880813" y="1754695"/>
            <a:ext cx="389850" cy="461665"/>
          </a:xfrm>
          <a:prstGeom prst="rect">
            <a:avLst/>
          </a:prstGeom>
        </p:spPr>
        <p:txBody>
          <a:bodyPr wrap="none">
            <a:spAutoFit/>
          </a:bodyPr>
          <a:lstStyle/>
          <a:p>
            <a:r>
              <a:rPr lang="en-US" altLang="zh-CN" sz="2400" dirty="0" smtClean="0"/>
              <a:t>B</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844824"/>
            <a:ext cx="11485848" cy="2862322"/>
          </a:xfrm>
        </p:spPr>
        <p:txBody>
          <a:bodyPr/>
          <a:lstStyle/>
          <a:p>
            <a:pPr hangingPunct="0">
              <a:spcAft>
                <a:spcPts val="0"/>
              </a:spcAft>
              <a:tabLst>
                <a:tab pos="4049395" algn="l"/>
                <a:tab pos="4392295" algn="l"/>
                <a:tab pos="7289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the right order of getting salt from salt wells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The salt is taken out of the salt water.</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Water is sent down through one of the pipes.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The salt water is pushed up through the other pipe.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051175" algn="l"/>
                <a:tab pos="6370320" algn="l"/>
                <a:tab pos="878649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a-b-c	B. b-c-a	C. c-b-a	D. b-a-c</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1918742" y="1937954"/>
            <a:ext cx="2877748" cy="450690"/>
          </a:xfrm>
          <a:prstGeom prst="rect">
            <a:avLst/>
          </a:prstGeom>
        </p:spPr>
      </p:pic>
      <p:sp>
        <p:nvSpPr>
          <p:cNvPr id="4" name="矩形 3"/>
          <p:cNvSpPr/>
          <p:nvPr/>
        </p:nvSpPr>
        <p:spPr>
          <a:xfrm>
            <a:off x="880813" y="1945355"/>
            <a:ext cx="389850" cy="461665"/>
          </a:xfrm>
          <a:prstGeom prst="rect">
            <a:avLst/>
          </a:prstGeom>
        </p:spPr>
        <p:txBody>
          <a:bodyPr wrap="none">
            <a:spAutoFit/>
          </a:bodyPr>
          <a:lstStyle/>
          <a:p>
            <a:r>
              <a:rPr lang="en-US" altLang="zh-CN" sz="2400" dirty="0" smtClean="0"/>
              <a:t>B</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07015"/>
            <a:ext cx="11485848" cy="4523105"/>
          </a:xfrm>
        </p:spPr>
        <p:txBody>
          <a:bodyPr/>
          <a:lstStyle/>
          <a:p>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细节理解题。根据第二段中的</a:t>
            </a:r>
            <a:r>
              <a:rPr lang="en-US" altLang="zh-CN" b="1" dirty="0">
                <a:solidFill>
                  <a:srgbClr val="FF0000"/>
                </a:solidFill>
                <a:latin typeface="Times New Roman" panose="02020603050405020304" pitchFamily="18" charset="0"/>
                <a:ea typeface="宋体" panose="02010600030101010101" pitchFamily="2" charset="-122"/>
              </a:rPr>
              <a:t>“How do people get salt from salt mines</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ea typeface="Times New Roman" panose="02020603050405020304" pitchFamily="18" charset="0"/>
              </a:rPr>
              <a:t> </a:t>
            </a:r>
            <a:r>
              <a:rPr lang="en-US" altLang="zh-CN" b="1" dirty="0">
                <a:solidFill>
                  <a:srgbClr val="FF0000"/>
                </a:solidFill>
                <a:ea typeface="Times New Roman" panose="02020603050405020304" pitchFamily="18" charset="0"/>
              </a:rPr>
              <a:t>They dig deep into the ground for it</a:t>
            </a:r>
            <a:r>
              <a:rPr lang="en-US" altLang="zh-CN" b="1" dirty="0">
                <a:solidFill>
                  <a:srgbClr val="FF0000"/>
                </a:solidFill>
                <a:latin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rPr>
              <a:t> To get salt from salt </a:t>
            </a:r>
            <a:r>
              <a:rPr lang="en-US" altLang="zh-CN" b="1" dirty="0" err="1">
                <a:solidFill>
                  <a:srgbClr val="FF0000"/>
                </a:solidFill>
                <a:latin typeface="Times New Roman" panose="02020603050405020304" pitchFamily="18" charset="0"/>
                <a:ea typeface="宋体" panose="02010600030101010101" pitchFamily="2" charset="-122"/>
              </a:rPr>
              <a:t>wells, people</a:t>
            </a:r>
            <a:r>
              <a:rPr lang="en-US" altLang="zh-CN" b="1" dirty="0">
                <a:solidFill>
                  <a:srgbClr val="FF0000"/>
                </a:solidFill>
                <a:latin typeface="Times New Roman" panose="02020603050405020304" pitchFamily="18" charset="0"/>
                <a:ea typeface="宋体" panose="02010600030101010101" pitchFamily="2" charset="-122"/>
              </a:rPr>
              <a:t> put two pipes into the ground</a:t>
            </a:r>
            <a:r>
              <a:rPr lang="en-US" altLang="zh-CN" b="1" dirty="0">
                <a:solidFill>
                  <a:srgbClr val="FF0000"/>
                </a:solidFill>
                <a:latin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rPr>
              <a:t> Water is sent down through one of the pipes</a:t>
            </a:r>
            <a:r>
              <a:rPr lang="en-US" altLang="zh-CN" b="1" dirty="0">
                <a:solidFill>
                  <a:srgbClr val="FF0000"/>
                </a:solidFill>
                <a:latin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rPr>
              <a:t> And the water is mixed with the salt in salt wells</a:t>
            </a:r>
            <a:r>
              <a:rPr lang="en-US" altLang="zh-CN" b="1" dirty="0">
                <a:solidFill>
                  <a:srgbClr val="FF0000"/>
                </a:solidFill>
                <a:latin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rPr>
              <a:t> It makes salt water</a:t>
            </a:r>
            <a:r>
              <a:rPr lang="en-US" altLang="zh-CN" b="1" dirty="0">
                <a:solidFill>
                  <a:srgbClr val="FF0000"/>
                </a:solidFill>
                <a:latin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rPr>
              <a:t> Then the salt water is pushed up through the other pipe</a:t>
            </a:r>
            <a:r>
              <a:rPr lang="en-US" altLang="zh-CN" b="1" dirty="0">
                <a:solidFill>
                  <a:srgbClr val="FF0000"/>
                </a:solidFill>
                <a:latin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rPr>
              <a:t> </a:t>
            </a:r>
            <a:r>
              <a:rPr lang="en-US" altLang="zh-CN" b="1" dirty="0" err="1">
                <a:solidFill>
                  <a:srgbClr val="FF0000"/>
                </a:solidFill>
                <a:latin typeface="Times New Roman" panose="02020603050405020304" pitchFamily="18" charset="0"/>
                <a:ea typeface="宋体" panose="02010600030101010101" pitchFamily="2" charset="-122"/>
              </a:rPr>
              <a:t>Later, the</a:t>
            </a:r>
            <a:r>
              <a:rPr lang="en-US" altLang="zh-CN" b="1" dirty="0">
                <a:solidFill>
                  <a:srgbClr val="FF0000"/>
                </a:solidFill>
                <a:latin typeface="Times New Roman" panose="02020603050405020304" pitchFamily="18" charset="0"/>
                <a:ea typeface="宋体" panose="02010600030101010101" pitchFamily="2" charset="-122"/>
              </a:rPr>
              <a:t> salt is taken out of the salt water</a:t>
            </a:r>
            <a:r>
              <a:rPr lang="en-US" altLang="zh-CN" b="1" dirty="0">
                <a:solidFill>
                  <a:srgbClr val="FF0000"/>
                </a:solidFill>
                <a:latin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可知，为了从盐井中提取盐，人们需要深挖盐矿后插入两根管道，一根输送水以便和盐井中的盐混合形成盐水，另一根把盐水抽回地面，然后把盐水中的盐提取出来。因此正确的顺序为</a:t>
            </a:r>
            <a:r>
              <a:rPr lang="en-US" altLang="zh-CN" b="1" dirty="0">
                <a:solidFill>
                  <a:srgbClr val="FF0000"/>
                </a:solidFill>
                <a:latin typeface="Times New Roman" panose="02020603050405020304" pitchFamily="18" charset="0"/>
                <a:ea typeface="宋体" panose="02010600030101010101" pitchFamily="2" charset="-122"/>
              </a:rPr>
              <a:t>“b-c-a”</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dirty="0">
                <a:solidFill>
                  <a:srgbClr val="FF0000"/>
                </a:solidFill>
                <a:latin typeface="Times New Roman" panose="02020603050405020304" pitchFamily="18" charset="0"/>
                <a:ea typeface="宋体" panose="02010600030101010101" pitchFamily="2" charset="-122"/>
              </a:rPr>
              <a:t>B</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2344812"/>
            <a:ext cx="11485848" cy="2238241"/>
          </a:xfrm>
          <a:ln w="19050">
            <a:solidFill>
              <a:srgbClr val="00B0F0"/>
            </a:solidFill>
          </a:ln>
        </p:spPr>
        <p:txBody>
          <a:bodyPr/>
          <a:lstStyle/>
          <a:p>
            <a:pPr hangingPunct="0"/>
            <a:r>
              <a:rPr lang="en-US" altLang="zh-CN" b="1" dirty="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事件排序</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题考查学生理清文章脉络的能力</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需通过阅读全文</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理清文章脉络</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抓住文章的构思线索</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从而判断文章的写作顺序。首先要审题干</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理解信息句</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明确考查任务</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然后依据信息句锁定对应的文章信息</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标注关键句</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确定文章顺序</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最后联系选项内容</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得出正确答案。</a:t>
            </a:r>
            <a:endParaRPr lang="zh-CN" altLang="en-US" dirty="0"/>
          </a:p>
        </p:txBody>
      </p:sp>
      <p:pic>
        <p:nvPicPr>
          <p:cNvPr id="4" name="图片 3"/>
          <p:cNvPicPr>
            <a:picLocks noChangeAspect="1"/>
          </p:cNvPicPr>
          <p:nvPr/>
        </p:nvPicPr>
        <p:blipFill>
          <a:blip r:embed="rId1"/>
          <a:stretch>
            <a:fillRect/>
          </a:stretch>
        </p:blipFill>
        <p:spPr>
          <a:xfrm>
            <a:off x="478582" y="2083843"/>
            <a:ext cx="1672365" cy="504941"/>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2935</Words>
  <Application>WPS 演示</Application>
  <PresentationFormat>自定义</PresentationFormat>
  <Paragraphs>60</Paragraphs>
  <Slides>10</Slides>
  <Notes>2</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10</vt:i4>
      </vt:variant>
    </vt:vector>
  </HeadingPairs>
  <TitlesOfParts>
    <vt:vector size="20" baseType="lpstr">
      <vt:lpstr>Arial</vt:lpstr>
      <vt:lpstr>宋体</vt:lpstr>
      <vt:lpstr>Wingdings</vt:lpstr>
      <vt:lpstr>Times New Roman</vt:lpstr>
      <vt:lpstr>楷体</vt:lpstr>
      <vt:lpstr>微软雅黑</vt:lpstr>
      <vt:lpstr>黑体</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人间</cp:lastModifiedBy>
  <cp:revision>462</cp:revision>
  <dcterms:created xsi:type="dcterms:W3CDTF">2020-11-06T05:24:00Z</dcterms:created>
  <dcterms:modified xsi:type="dcterms:W3CDTF">2025-09-17T03:28:13Z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183F53B07990440590EEDC2FFA382F57_12</vt:lpwstr>
  </property>
</Properties>
</file>